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61" r:id="rId3"/>
    <p:sldId id="257" r:id="rId4"/>
    <p:sldId id="258" r:id="rId5"/>
    <p:sldId id="259" r:id="rId6"/>
    <p:sldId id="268" r:id="rId7"/>
    <p:sldId id="269" r:id="rId8"/>
    <p:sldId id="260" r:id="rId9"/>
    <p:sldId id="262" r:id="rId10"/>
    <p:sldId id="264" r:id="rId11"/>
    <p:sldId id="263" r:id="rId12"/>
    <p:sldId id="265" r:id="rId13"/>
    <p:sldId id="266" r:id="rId14"/>
    <p:sldId id="267" r:id="rId15"/>
    <p:sldId id="270" r:id="rId16"/>
    <p:sldId id="313" r:id="rId17"/>
    <p:sldId id="333" r:id="rId18"/>
    <p:sldId id="334" r:id="rId19"/>
    <p:sldId id="271" r:id="rId20"/>
    <p:sldId id="273" r:id="rId21"/>
    <p:sldId id="274" r:id="rId22"/>
    <p:sldId id="276" r:id="rId23"/>
    <p:sldId id="277" r:id="rId24"/>
    <p:sldId id="288" r:id="rId25"/>
    <p:sldId id="278" r:id="rId26"/>
    <p:sldId id="279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16387F-99CC-F644-86B4-65DD58571CF4}" v="63" dt="2021-09-30T08:03:31.0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Stijl, gemiddeld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Stijl, gemiddeld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Stijl, lich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1"/>
    <p:restoredTop sz="95268"/>
  </p:normalViewPr>
  <p:slideViewPr>
    <p:cSldViewPr snapToGrid="0" snapToObjects="1">
      <p:cViewPr varScale="1">
        <p:scale>
          <a:sx n="129" d="100"/>
          <a:sy n="129" d="100"/>
        </p:scale>
        <p:origin x="22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14E98-F2EE-2346-93FE-7661C11D3155}" type="datetimeFigureOut">
              <a:rPr lang="nl-NL" smtClean="0"/>
              <a:t>29-09-2021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926FC-E821-9F49-B0B6-4892661EF9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79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26FC-E821-9F49-B0B6-4892661EF94E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6044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26FC-E821-9F49-B0B6-4892661EF94E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4777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926FC-E821-9F49-B0B6-4892661EF94E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089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29-09-2021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780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29-09-2021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7225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76785" y="333375"/>
            <a:ext cx="2880783" cy="579278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4434" y="333375"/>
            <a:ext cx="8439151" cy="579278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29-09-2021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79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29-09-2021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2072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29-09-2021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174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29-09-2021</a:t>
            </a:fld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894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29-09-2021</a:t>
            </a:fld>
            <a:endParaRPr lang="nl-N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8435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34" y="333375"/>
            <a:ext cx="11042153" cy="935038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29-09-2021</a:t>
            </a:fld>
            <a:endParaRPr lang="nl-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552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29-09-2021</a:t>
            </a:fld>
            <a:endParaRPr lang="nl-N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50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29-09-2021</a:t>
            </a:fld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4324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Sleep de afbeelding naar de tijdelijke aanduiding of klik op het pictogram als u een afbeelding wilt toevoegen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29-09-2021</a:t>
            </a:fld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566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4434" y="333376"/>
            <a:ext cx="11523133" cy="7921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  <a:cs typeface="Arial" charset="0"/>
              </a:defRPr>
            </a:lvl1pPr>
          </a:lstStyle>
          <a:p>
            <a:fld id="{23691A47-B2AD-9A4C-89C8-7DA6A2265017}" type="datetimeFigureOut">
              <a:rPr lang="nl-NL" smtClean="0"/>
              <a:t>29-09-2021</a:t>
            </a:fld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  <a:cs typeface="Arial" charset="0"/>
              </a:defRPr>
            </a:lvl1pPr>
          </a:lstStyle>
          <a:p>
            <a:endParaRPr lang="nl-N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Arial" charset="0"/>
              </a:defRPr>
            </a:lvl1pPr>
          </a:lstStyle>
          <a:p>
            <a:fld id="{A843054B-DA89-294C-99A4-E7B627F62EDB}" type="slidenum">
              <a:rPr lang="nl-NL" smtClean="0"/>
              <a:t>‹nr.›</a:t>
            </a:fld>
            <a:endParaRPr lang="nl-NL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334434" y="1125538"/>
            <a:ext cx="1152313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 sz="1800"/>
          </a:p>
        </p:txBody>
      </p:sp>
      <p:pic>
        <p:nvPicPr>
          <p:cNvPr id="1032" name="Picture 8" descr="img_hh_logo_n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4" y="6173788"/>
            <a:ext cx="26797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711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twitter.com/EMDB_EMPIAR/status/123267936843198054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time_continue=156&amp;v=Qq8DO-4BnIY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9eKJrvmEwjk&amp;t=30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sb.org/structure/6G03" TargetMode="External"/><Relationship Id="rId2" Type="http://schemas.openxmlformats.org/officeDocument/2006/relationships/hyperlink" Target="https://files.rcsb.org/view/5YQP.pdb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sb.org/structure/3J3Q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vYFjo3vC-k" TargetMode="External"/><Relationship Id="rId2" Type="http://schemas.openxmlformats.org/officeDocument/2006/relationships/hyperlink" Target="https://www.youtube.com/watch?v=sD6vyfTtE4U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rcbs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bHyi7bIzlfo&amp;t=429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g7WjuFs8F4" TargetMode="External"/><Relationship Id="rId2" Type="http://schemas.openxmlformats.org/officeDocument/2006/relationships/hyperlink" Target="https://deepmind.com/blog/article/alphafold-a-solution-to-a-50-year-old-grand-challenge-in-biolog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niprot.org/uniprot/Q8NCK7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JKvDUo3KRk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Biochemie 1 voor </a:t>
            </a:r>
            <a:r>
              <a:rPr lang="nl-NL" dirty="0" err="1"/>
              <a:t>bioinformatici</a:t>
            </a:r>
            <a:r>
              <a:rPr lang="nl-NL" dirty="0"/>
              <a:t>	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dr. Sanne Nabuurs</a:t>
            </a:r>
          </a:p>
        </p:txBody>
      </p:sp>
    </p:spTree>
    <p:extLst>
      <p:ext uri="{BB962C8B-B14F-4D97-AF65-F5344CB8AC3E}">
        <p14:creationId xmlns:p14="http://schemas.microsoft.com/office/powerpoint/2010/main" val="1699559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7CEAA-4380-BC44-9F1C-8925262D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NMR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6E95472-379F-7042-9634-F52AAF030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585" b="29584"/>
          <a:stretch/>
        </p:blipFill>
        <p:spPr>
          <a:xfrm>
            <a:off x="579967" y="1125539"/>
            <a:ext cx="3881197" cy="401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0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7CEAA-4380-BC44-9F1C-8925262D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NMR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6E95472-379F-7042-9634-F52AAF030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509" b="27640"/>
          <a:stretch/>
        </p:blipFill>
        <p:spPr>
          <a:xfrm>
            <a:off x="579967" y="1125539"/>
            <a:ext cx="5806978" cy="412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40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7CEAA-4380-BC44-9F1C-8925262D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NMR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6E95472-379F-7042-9634-F52AAF03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7" y="1125539"/>
            <a:ext cx="11277600" cy="570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20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7CEAA-4380-BC44-9F1C-8925262D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NMR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6690A3-615B-0A4E-86F2-740F2EF3F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400" dirty="0"/>
              <a:t>Eiwitten in oplossing</a:t>
            </a:r>
          </a:p>
          <a:p>
            <a:r>
              <a:rPr lang="nl-NL" sz="2400" dirty="0"/>
              <a:t>Bepaalt de afstand tussen H-atomen in eiwit</a:t>
            </a:r>
          </a:p>
          <a:p>
            <a:r>
              <a:rPr lang="nl-NL" sz="2400" dirty="0"/>
              <a:t>Bepaalt hoeken tussen bepaalde bindingen</a:t>
            </a:r>
          </a:p>
          <a:p>
            <a:endParaRPr lang="nl-NL" sz="2400" dirty="0"/>
          </a:p>
          <a:p>
            <a:r>
              <a:rPr lang="nl-NL" sz="2400" dirty="0"/>
              <a:t>Deze hoeken en afstanden zijn niet vast, maar worden een variabele waarde gegeven, </a:t>
            </a:r>
            <a:r>
              <a:rPr lang="nl-NL" sz="2400" dirty="0" err="1"/>
              <a:t>Bijv</a:t>
            </a:r>
            <a:r>
              <a:rPr lang="nl-NL" sz="2400" dirty="0"/>
              <a:t> tussen 3 en 4 Å</a:t>
            </a:r>
          </a:p>
          <a:p>
            <a:r>
              <a:rPr lang="nl-NL" sz="2400" dirty="0"/>
              <a:t>Hieruit worden meerdere modelstructuren berekend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35537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A2336-DF71-724E-BA20-32E2179E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Ensemble NMR structuren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0F1E7B-9E23-3145-BA61-C9F6262C5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400" dirty="0"/>
              <a:t>Opvallend: C-terminus is</a:t>
            </a:r>
            <a:br>
              <a:rPr lang="nl-NL" sz="2400" dirty="0"/>
            </a:br>
            <a:r>
              <a:rPr lang="nl-NL" sz="2400" dirty="0"/>
              <a:t>zeer variabel</a:t>
            </a:r>
          </a:p>
          <a:p>
            <a:r>
              <a:rPr lang="nl-NL" sz="2400" dirty="0"/>
              <a:t>Variabiliteit in loop</a:t>
            </a:r>
          </a:p>
          <a:p>
            <a:endParaRPr lang="nl-NL" sz="2400" dirty="0"/>
          </a:p>
          <a:p>
            <a:r>
              <a:rPr lang="nl-NL" sz="2400" dirty="0"/>
              <a:t>Is dit een nadeel van de techniek, </a:t>
            </a:r>
            <a:br>
              <a:rPr lang="nl-NL" sz="2400" dirty="0"/>
            </a:br>
            <a:r>
              <a:rPr lang="nl-NL" sz="2400" dirty="0"/>
              <a:t>of is dit een realistisch beeld?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D08C952-86E0-DA4B-9ED5-3A74ED74D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691" y="1576101"/>
            <a:ext cx="61722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23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E17790-E91D-2349-AEE8-FD21D793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Electron</a:t>
            </a:r>
            <a:r>
              <a:rPr lang="nl-NL" dirty="0"/>
              <a:t> </a:t>
            </a:r>
            <a:r>
              <a:rPr lang="nl-NL" dirty="0" err="1"/>
              <a:t>microscopy</a:t>
            </a:r>
            <a:r>
              <a:rPr lang="nl-NL" dirty="0"/>
              <a:t>: Nature 2015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4DDBB7F-2B2E-7446-B05D-7CD7093A3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684" y="1402631"/>
            <a:ext cx="9074080" cy="5000624"/>
          </a:xfrm>
        </p:spPr>
      </p:pic>
    </p:spTree>
    <p:extLst>
      <p:ext uri="{BB962C8B-B14F-4D97-AF65-F5344CB8AC3E}">
        <p14:creationId xmlns:p14="http://schemas.microsoft.com/office/powerpoint/2010/main" val="2758918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B218DC-9947-CF43-A0DD-FE0F216C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nl-NL" sz="37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F54355-A800-054B-A5EC-8152A0C70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sz="2800" dirty="0">
                <a:solidFill>
                  <a:srgbClr val="FF0000"/>
                </a:solidFill>
                <a:hlinkClick r:id="rId2"/>
              </a:rPr>
              <a:t>Protein structures</a:t>
            </a:r>
            <a:endParaRPr lang="nl-NL" sz="28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nl-NL" sz="18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D1695D0-573A-4F47-8359-AFAD17C15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9726" y="629266"/>
            <a:ext cx="7518076" cy="545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524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01A8C5-353C-F544-882D-36D5B405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Tijdelijke aanduiding voor inhoud 5" descr="Afbeelding met tekst&#10;&#10;Automatisch gegenereerde beschrijving">
            <a:extLst>
              <a:ext uri="{FF2B5EF4-FFF2-40B4-BE49-F238E27FC236}">
                <a16:creationId xmlns:a16="http://schemas.microsoft.com/office/drawing/2014/main" id="{5FF3A3F2-2E44-654B-AFA0-B80B4E6C9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82" y="1466129"/>
            <a:ext cx="12213437" cy="4255293"/>
          </a:xfr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E9D8E023-90B0-9042-8F70-8002C08F095B}"/>
              </a:ext>
            </a:extLst>
          </p:cNvPr>
          <p:cNvSpPr/>
          <p:nvPr/>
        </p:nvSpPr>
        <p:spPr>
          <a:xfrm>
            <a:off x="706582" y="3311236"/>
            <a:ext cx="10875818" cy="872837"/>
          </a:xfrm>
          <a:prstGeom prst="rect">
            <a:avLst/>
          </a:prstGeom>
          <a:solidFill>
            <a:srgbClr val="FF0000">
              <a:alpha val="2980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0949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317B4C-1F3B-A043-97CB-FBC705FC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Tijdelijke aanduiding voor inhoud 4" descr="Afbeelding met tekst&#10;&#10;Automatisch gegenereerde beschrijving">
            <a:extLst>
              <a:ext uri="{FF2B5EF4-FFF2-40B4-BE49-F238E27FC236}">
                <a16:creationId xmlns:a16="http://schemas.microsoft.com/office/drawing/2014/main" id="{34C92ACF-A878-3044-BE8F-D1243F6BE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776" y="274638"/>
            <a:ext cx="8782520" cy="5851525"/>
          </a:xfrm>
        </p:spPr>
      </p:pic>
    </p:spTree>
    <p:extLst>
      <p:ext uri="{BB962C8B-B14F-4D97-AF65-F5344CB8AC3E}">
        <p14:creationId xmlns:p14="http://schemas.microsoft.com/office/powerpoint/2010/main" val="2692791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E4AF5F-89EC-4344-8F80-696085A2C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hlinkClick r:id="rId2"/>
              </a:rPr>
              <a:t>Electron</a:t>
            </a:r>
            <a:r>
              <a:rPr lang="nl-NL" dirty="0">
                <a:hlinkClick r:id="rId2"/>
              </a:rPr>
              <a:t> </a:t>
            </a:r>
            <a:r>
              <a:rPr lang="nl-NL" dirty="0" err="1">
                <a:hlinkClick r:id="rId2"/>
              </a:rPr>
              <a:t>microscopy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F5767C-28C6-324F-8DEB-589A32A8D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400" dirty="0"/>
              <a:t>Grote eiwitcomplexen, </a:t>
            </a:r>
            <a:br>
              <a:rPr lang="nl-NL" sz="2400" dirty="0"/>
            </a:br>
            <a:r>
              <a:rPr lang="nl-NL" sz="2400" dirty="0"/>
              <a:t>membraaneiwitten</a:t>
            </a:r>
          </a:p>
          <a:p>
            <a:r>
              <a:rPr lang="nl-NL" sz="2400" dirty="0"/>
              <a:t>Eiwitten worden in oplossing</a:t>
            </a:r>
            <a:br>
              <a:rPr lang="nl-NL" sz="2400" dirty="0"/>
            </a:br>
            <a:r>
              <a:rPr lang="nl-NL" sz="2400" dirty="0"/>
              <a:t>ingevroren</a:t>
            </a:r>
          </a:p>
          <a:p>
            <a:r>
              <a:rPr lang="nl-NL" sz="2400" dirty="0"/>
              <a:t>Snapshots van moleculen</a:t>
            </a:r>
            <a:br>
              <a:rPr lang="nl-NL" sz="2400" dirty="0"/>
            </a:br>
            <a:r>
              <a:rPr lang="nl-NL" sz="2400" dirty="0"/>
              <a:t>worden samengevoegd tot</a:t>
            </a:r>
            <a:br>
              <a:rPr lang="nl-NL" sz="2400" dirty="0"/>
            </a:br>
            <a:r>
              <a:rPr lang="nl-NL" sz="2400" dirty="0"/>
              <a:t>hoog resolutiebeeld</a:t>
            </a:r>
          </a:p>
          <a:p>
            <a:endParaRPr lang="nl-NL" sz="2400" dirty="0"/>
          </a:p>
          <a:p>
            <a:r>
              <a:rPr lang="nl-NL" sz="2400" dirty="0"/>
              <a:t>Voordeel: geen kristallen of</a:t>
            </a:r>
            <a:br>
              <a:rPr lang="nl-NL" sz="2400" dirty="0"/>
            </a:br>
            <a:r>
              <a:rPr lang="nl-NL" sz="2400" dirty="0"/>
              <a:t>extreem zuivere eiwitten nodig</a:t>
            </a:r>
          </a:p>
          <a:p>
            <a:endParaRPr lang="nl-NL" sz="24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0E70BA4-E735-084A-966B-FD54D53B2B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7"/>
          <a:stretch/>
        </p:blipFill>
        <p:spPr>
          <a:xfrm>
            <a:off x="5607189" y="1600201"/>
            <a:ext cx="6359775" cy="43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15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1AD11-30CB-0C44-B2E8-3796CCEBC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F704DA-B11A-0B41-B3C3-073586147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>
                <a:hlinkClick r:id="rId2"/>
              </a:rPr>
              <a:t>https</a:t>
            </a:r>
            <a:r>
              <a:rPr lang="nl-NL" dirty="0">
                <a:hlinkClick r:id="rId2"/>
              </a:rPr>
              <a:t>://</a:t>
            </a:r>
            <a:r>
              <a:rPr lang="nl-NL" dirty="0" err="1">
                <a:hlinkClick r:id="rId2"/>
              </a:rPr>
              <a:t>www.youtube.com</a:t>
            </a:r>
            <a:r>
              <a:rPr lang="nl-NL" dirty="0">
                <a:hlinkClick r:id="rId2"/>
              </a:rPr>
              <a:t>/</a:t>
            </a:r>
            <a:r>
              <a:rPr lang="nl-NL" dirty="0" err="1">
                <a:hlinkClick r:id="rId2"/>
              </a:rPr>
              <a:t>watch?v</a:t>
            </a:r>
            <a:r>
              <a:rPr lang="nl-NL" dirty="0">
                <a:hlinkClick r:id="rId2"/>
              </a:rPr>
              <a:t>=9eKJrvmEwjk&amp;t=30s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2397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3CAF31-5671-D243-AA94-062BD5E7C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Formaat PDB file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91FA8F-A2DE-904E-A327-6EEBE610A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PDB file xray</a:t>
            </a:r>
            <a:endParaRPr lang="nl-NL" dirty="0"/>
          </a:p>
          <a:p>
            <a:r>
              <a:rPr lang="nl-NL" dirty="0">
                <a:hlinkClick r:id="rId3"/>
              </a:rPr>
              <a:t>PDB NMR file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0776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2F691D-418C-3E43-8814-14505741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Nieuwe PDB formaten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53E4D3-FAF9-2A41-8A95-C71F43C43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HIV virus </a:t>
            </a:r>
            <a:r>
              <a:rPr lang="nl-NL" dirty="0" err="1">
                <a:hlinkClick r:id="rId3"/>
              </a:rPr>
              <a:t>capsid</a:t>
            </a:r>
            <a:r>
              <a:rPr lang="nl-NL" dirty="0">
                <a:hlinkClick r:id="rId3"/>
              </a:rPr>
              <a:t>:</a:t>
            </a:r>
            <a:br>
              <a:rPr lang="nl-NL" dirty="0">
                <a:hlinkClick r:id="rId3"/>
              </a:rPr>
            </a:br>
            <a:r>
              <a:rPr lang="nl-NL" dirty="0"/>
              <a:t>216 </a:t>
            </a:r>
            <a:r>
              <a:rPr lang="nl-NL" dirty="0" err="1"/>
              <a:t>hexamers</a:t>
            </a:r>
            <a:endParaRPr lang="nl-NL" dirty="0"/>
          </a:p>
          <a:p>
            <a:r>
              <a:rPr lang="nl-NL" dirty="0"/>
              <a:t>Kan niet in PDB file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45EFA95-304C-5D4E-A319-B29927D0A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391" y="1503218"/>
            <a:ext cx="5603009" cy="496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14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3600" dirty="0"/>
              <a:t>Eiwitstructuur bepalen met alleen een computer?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800" dirty="0"/>
              <a:t>De genetische code van de mens en veel andere organismen is bekend</a:t>
            </a:r>
          </a:p>
          <a:p>
            <a:r>
              <a:rPr lang="nl-NL" sz="2800" dirty="0"/>
              <a:t>Hierdoor is ook de aminozuurvolgorde van veel “onbekende” of bekende eiwitten bekend</a:t>
            </a:r>
          </a:p>
          <a:p>
            <a:r>
              <a:rPr lang="nl-NL" sz="2800" dirty="0"/>
              <a:t>Is het mogelijk om de 3D structuur van deze eiwitten te bepalen met een computer?</a:t>
            </a:r>
          </a:p>
          <a:p>
            <a:r>
              <a:rPr lang="nl-NL" sz="2800" dirty="0"/>
              <a:t>Ja!</a:t>
            </a:r>
          </a:p>
          <a:p>
            <a:r>
              <a:rPr lang="nl-NL" sz="2800" dirty="0"/>
              <a:t>(en nee…)</a:t>
            </a:r>
          </a:p>
          <a:p>
            <a:r>
              <a:rPr lang="nl-NL" sz="2800" dirty="0"/>
              <a:t>En ja!???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14F7-55FA-9945-B442-8E8BAA68B454}" type="datetime10">
              <a:rPr lang="nl-NL" smtClean="0"/>
              <a:t>15:41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B8FA1-3D26-6943-BBC9-92544FC0C5E3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51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Molecular</a:t>
            </a:r>
            <a:r>
              <a:rPr lang="nl-NL" dirty="0"/>
              <a:t> </a:t>
            </a:r>
            <a:r>
              <a:rPr lang="nl-NL" dirty="0" err="1"/>
              <a:t>dynamics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NL" dirty="0"/>
              <a:t>Methode om atomen in moleculen de juiste “configuratie” te geven</a:t>
            </a:r>
          </a:p>
          <a:p>
            <a:endParaRPr lang="nl-NL" dirty="0"/>
          </a:p>
          <a:p>
            <a:pPr>
              <a:lnSpc>
                <a:spcPct val="120000"/>
              </a:lnSpc>
            </a:pPr>
            <a:r>
              <a:rPr lang="nl-NL" dirty="0"/>
              <a:t>Bereken voor elke binding en bindingshoek in molecuul “juiste” afstand en hoek. Dit wil zeggen met de laagste energie</a:t>
            </a:r>
          </a:p>
          <a:p>
            <a:endParaRPr lang="nl-NL" dirty="0"/>
          </a:p>
          <a:p>
            <a:r>
              <a:rPr lang="nl-NL" dirty="0"/>
              <a:t>Trial </a:t>
            </a:r>
            <a:r>
              <a:rPr lang="nl-NL" dirty="0" err="1"/>
              <a:t>and</a:t>
            </a:r>
            <a:r>
              <a:rPr lang="nl-NL" dirty="0"/>
              <a:t> error</a:t>
            </a:r>
          </a:p>
          <a:p>
            <a:endParaRPr lang="nl-NL" dirty="0"/>
          </a:p>
          <a:p>
            <a:r>
              <a:rPr lang="nl-NL" dirty="0"/>
              <a:t>Geschikt voor peptiden en kleine eiwitten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14F7-55FA-9945-B442-8E8BAA68B454}" type="datetime10">
              <a:rPr lang="nl-NL" smtClean="0"/>
              <a:t>15:53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B8FA1-3D26-6943-BBC9-92544FC0C5E3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1147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99DBC-7C9C-4343-AF31-771BBF869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Molecular</a:t>
            </a:r>
            <a:r>
              <a:rPr lang="nl-NL" dirty="0"/>
              <a:t> </a:t>
            </a:r>
            <a:r>
              <a:rPr lang="nl-NL" dirty="0" err="1"/>
              <a:t>dynamics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A3E7464-C5B5-9D48-883F-C72C5B310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52C08F9-3044-A04F-B1E3-61513884D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754"/>
            <a:ext cx="11963605" cy="449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00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Molecular</a:t>
            </a:r>
            <a:r>
              <a:rPr lang="nl-NL" dirty="0"/>
              <a:t> </a:t>
            </a:r>
            <a:r>
              <a:rPr lang="nl-NL" dirty="0" err="1"/>
              <a:t>dynamics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l-NL" dirty="0"/>
              <a:t>Voor grote eiwitten? </a:t>
            </a:r>
          </a:p>
          <a:p>
            <a:r>
              <a:rPr lang="nl-NL" dirty="0"/>
              <a:t>Bij de pure </a:t>
            </a:r>
            <a:r>
              <a:rPr lang="nl-NL" dirty="0" err="1"/>
              <a:t>molecular</a:t>
            </a:r>
            <a:r>
              <a:rPr lang="nl-NL" dirty="0"/>
              <a:t> </a:t>
            </a:r>
            <a:r>
              <a:rPr lang="nl-NL" dirty="0" err="1"/>
              <a:t>dynamics</a:t>
            </a:r>
            <a:r>
              <a:rPr lang="nl-NL" dirty="0"/>
              <a:t> begin je vanaf scratch:</a:t>
            </a:r>
          </a:p>
          <a:p>
            <a:r>
              <a:rPr lang="nl-NL" dirty="0">
                <a:hlinkClick r:id="rId2"/>
              </a:rPr>
              <a:t>https://www.youtube.com/watch?v=sD6vyfTtE4U</a:t>
            </a:r>
            <a:endParaRPr lang="nl-NL" dirty="0"/>
          </a:p>
          <a:p>
            <a:endParaRPr lang="nl-NL" dirty="0"/>
          </a:p>
          <a:p>
            <a:r>
              <a:rPr lang="nl-NL" dirty="0"/>
              <a:t>Grote eiwitten hebben teveel atomen en conformaties om dit vanaf scratch te doen</a:t>
            </a:r>
          </a:p>
          <a:p>
            <a:r>
              <a:rPr lang="nl-NL" dirty="0"/>
              <a:t>Kost veel (computer)tijd, nog niet heel effectief</a:t>
            </a:r>
          </a:p>
          <a:p>
            <a:endParaRPr lang="nl-NL" dirty="0"/>
          </a:p>
          <a:p>
            <a:r>
              <a:rPr lang="nl-NL" dirty="0"/>
              <a:t>In ontwikkeling!</a:t>
            </a:r>
          </a:p>
          <a:p>
            <a:endParaRPr lang="nl-NL" dirty="0"/>
          </a:p>
          <a:p>
            <a:r>
              <a:rPr lang="nl-NL" dirty="0" err="1"/>
              <a:t>Folding@home</a:t>
            </a:r>
            <a:r>
              <a:rPr lang="nl-NL" dirty="0"/>
              <a:t> en </a:t>
            </a:r>
            <a:r>
              <a:rPr lang="nl-NL" dirty="0" err="1">
                <a:hlinkClick r:id="rId3"/>
              </a:rPr>
              <a:t>Foldit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Molecular</a:t>
            </a:r>
            <a:r>
              <a:rPr lang="nl-NL" dirty="0"/>
              <a:t> </a:t>
            </a:r>
            <a:r>
              <a:rPr lang="nl-NL" dirty="0" err="1"/>
              <a:t>dynamics</a:t>
            </a:r>
            <a:r>
              <a:rPr lang="nl-NL" dirty="0"/>
              <a:t> wordt wel gebruikt voor het optimaliseren van een bekende structuur: bijvoorbeeld het genereren van een structuur vanuit NMR data</a:t>
            </a:r>
          </a:p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14F7-55FA-9945-B442-8E8BAA68B454}" type="datetime10">
              <a:rPr lang="nl-NL" smtClean="0"/>
              <a:t>15:53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B8FA1-3D26-6943-BBC9-92544FC0C5E3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909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Homology</a:t>
            </a:r>
            <a:r>
              <a:rPr lang="nl-NL" dirty="0"/>
              <a:t> </a:t>
            </a:r>
            <a:r>
              <a:rPr lang="nl-NL" dirty="0" err="1"/>
              <a:t>modelling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800" dirty="0"/>
              <a:t>Maakt gebruik van bekende structuren:</a:t>
            </a:r>
          </a:p>
          <a:p>
            <a:r>
              <a:rPr lang="nl-NL" sz="2800" dirty="0"/>
              <a:t>Eiwitsequentie is bekend:</a:t>
            </a:r>
          </a:p>
          <a:p>
            <a:endParaRPr lang="nl-NL" sz="2800" dirty="0"/>
          </a:p>
          <a:p>
            <a:r>
              <a:rPr lang="nl-NL" sz="2800" dirty="0"/>
              <a:t>Gebruik nu de structuur van eiwitten die </a:t>
            </a:r>
            <a:br>
              <a:rPr lang="nl-NL" sz="2800" dirty="0"/>
            </a:br>
            <a:r>
              <a:rPr lang="nl-NL" sz="2800" dirty="0"/>
              <a:t>je kent om de nieuwe structuur te bouwen</a:t>
            </a:r>
          </a:p>
          <a:p>
            <a:r>
              <a:rPr lang="nl-NL" sz="2800" dirty="0"/>
              <a:t>Ook is het mogelijk structuurelementen</a:t>
            </a:r>
            <a:br>
              <a:rPr lang="nl-NL" sz="2800" dirty="0"/>
            </a:br>
            <a:r>
              <a:rPr lang="nl-NL" sz="2800" dirty="0"/>
              <a:t>te herkennen in eiwitsequenties</a:t>
            </a:r>
          </a:p>
          <a:p>
            <a:endParaRPr lang="nl-NL" sz="2800" dirty="0"/>
          </a:p>
          <a:p>
            <a:r>
              <a:rPr lang="nl-NL" sz="2800" dirty="0"/>
              <a:t>Hieruit heb je een “begin” structuur die </a:t>
            </a:r>
            <a:br>
              <a:rPr lang="nl-NL" sz="2800" dirty="0"/>
            </a:br>
            <a:r>
              <a:rPr lang="nl-NL" sz="2800" dirty="0"/>
              <a:t>je kan verbeteren met </a:t>
            </a:r>
            <a:r>
              <a:rPr lang="nl-NL" sz="2800" dirty="0" err="1"/>
              <a:t>molecular</a:t>
            </a:r>
            <a:r>
              <a:rPr lang="nl-NL" sz="2800" dirty="0"/>
              <a:t> </a:t>
            </a:r>
            <a:r>
              <a:rPr lang="nl-NL" sz="2800" dirty="0" err="1"/>
              <a:t>dynamics</a:t>
            </a:r>
            <a:endParaRPr lang="nl-NL" sz="280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914F7-55FA-9945-B442-8E8BAA68B454}" type="datetime10">
              <a:rPr lang="nl-NL" smtClean="0"/>
              <a:t>15:53</a:t>
            </a:fld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B8FA1-3D26-6943-BBC9-92544FC0C5E3}" type="slidenum">
              <a:rPr lang="nl-NL" smtClean="0"/>
              <a:t>26</a:t>
            </a:fld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951" y="1443919"/>
            <a:ext cx="3072449" cy="527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31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B48E18-FF9E-4E4F-928A-B1E875C2B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CASP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B355AB-F133-2A4C-AC84-CFAF33FCC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032171" cy="4525963"/>
          </a:xfrm>
        </p:spPr>
        <p:txBody>
          <a:bodyPr/>
          <a:lstStyle/>
          <a:p>
            <a:r>
              <a:rPr lang="nl-NL" dirty="0"/>
              <a:t>Critical Assessment of </a:t>
            </a:r>
            <a:r>
              <a:rPr lang="nl-NL" b="1" dirty="0" err="1"/>
              <a:t>protein</a:t>
            </a:r>
            <a:r>
              <a:rPr lang="nl-NL" b="1" dirty="0"/>
              <a:t> </a:t>
            </a:r>
            <a:r>
              <a:rPr lang="nl-NL" b="1" dirty="0" err="1"/>
              <a:t>Structure</a:t>
            </a:r>
            <a:r>
              <a:rPr lang="nl-NL" dirty="0"/>
              <a:t> </a:t>
            </a:r>
            <a:r>
              <a:rPr lang="nl-NL" dirty="0" err="1"/>
              <a:t>Prediction</a:t>
            </a:r>
            <a:endParaRPr lang="nl-NL" dirty="0"/>
          </a:p>
          <a:p>
            <a:r>
              <a:rPr lang="nl-NL" dirty="0"/>
              <a:t>Wedstrijd: probeer een model van eiwitstructuur te maken zonder experimentele data</a:t>
            </a:r>
          </a:p>
          <a:p>
            <a:r>
              <a:rPr lang="nl-NL" dirty="0"/>
              <a:t>De experimentele structuren worden pas na de wedstrijd bekend gemaakt</a:t>
            </a:r>
          </a:p>
          <a:p>
            <a:r>
              <a:rPr lang="nl-NL" dirty="0"/>
              <a:t>Begon in 1994 (elke 2 jaar)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6F9082A-B4AA-AE4F-8340-BE7A2C213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6" y="2145416"/>
            <a:ext cx="4310264" cy="361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2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561315-AA0F-2643-837F-A12C9F93C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CASP: hoe goed zijn de modellen?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5851EE6-B480-B148-A86E-457E445683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19" y="1125539"/>
            <a:ext cx="8485052" cy="542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D6C609E2-0107-2E48-AD1E-B81E0E521D38}"/>
              </a:ext>
            </a:extLst>
          </p:cNvPr>
          <p:cNvSpPr/>
          <p:nvPr/>
        </p:nvSpPr>
        <p:spPr>
          <a:xfrm>
            <a:off x="7015322" y="1320414"/>
            <a:ext cx="2625634" cy="5036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B650C07-563E-E14F-B1AB-D4981A401E7B}"/>
              </a:ext>
            </a:extLst>
          </p:cNvPr>
          <p:cNvSpPr txBox="1"/>
          <p:nvPr/>
        </p:nvSpPr>
        <p:spPr>
          <a:xfrm>
            <a:off x="9034670" y="1630016"/>
            <a:ext cx="30016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GDTTS:</a:t>
            </a:r>
          </a:p>
          <a:p>
            <a:r>
              <a:rPr lang="nl-NL" dirty="0"/>
              <a:t>Global </a:t>
            </a:r>
            <a:r>
              <a:rPr lang="nl-NL" dirty="0" err="1"/>
              <a:t>distance</a:t>
            </a:r>
            <a:r>
              <a:rPr lang="nl-NL" dirty="0"/>
              <a:t> test</a:t>
            </a:r>
          </a:p>
          <a:p>
            <a:r>
              <a:rPr lang="nl-NL" dirty="0"/>
              <a:t>Hoe dicht zijn de atomen tot de echte </a:t>
            </a:r>
            <a:r>
              <a:rPr lang="nl-NL" dirty="0" err="1"/>
              <a:t>coordinaten</a:t>
            </a:r>
            <a:r>
              <a:rPr lang="nl-NL" dirty="0"/>
              <a:t>?</a:t>
            </a:r>
          </a:p>
          <a:p>
            <a:endParaRPr lang="nl-NL" dirty="0"/>
          </a:p>
          <a:p>
            <a:r>
              <a:rPr lang="nl-NL" dirty="0"/>
              <a:t>Voor een goede structuur: &gt;90%</a:t>
            </a:r>
          </a:p>
        </p:txBody>
      </p:sp>
    </p:spTree>
    <p:extLst>
      <p:ext uri="{BB962C8B-B14F-4D97-AF65-F5344CB8AC3E}">
        <p14:creationId xmlns:p14="http://schemas.microsoft.com/office/powerpoint/2010/main" val="124804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561315-AA0F-2643-837F-A12C9F93C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CASP: hoe goed zijn de modellen?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5851EE6-B480-B148-A86E-457E445683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19" y="1125539"/>
            <a:ext cx="8485052" cy="542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EB650C07-563E-E14F-B1AB-D4981A401E7B}"/>
              </a:ext>
            </a:extLst>
          </p:cNvPr>
          <p:cNvSpPr txBox="1"/>
          <p:nvPr/>
        </p:nvSpPr>
        <p:spPr>
          <a:xfrm>
            <a:off x="9034670" y="1630016"/>
            <a:ext cx="30016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GDTTS:</a:t>
            </a:r>
          </a:p>
          <a:p>
            <a:r>
              <a:rPr lang="nl-NL" dirty="0"/>
              <a:t>Global </a:t>
            </a:r>
            <a:r>
              <a:rPr lang="nl-NL" dirty="0" err="1"/>
              <a:t>distance</a:t>
            </a:r>
            <a:r>
              <a:rPr lang="nl-NL" dirty="0"/>
              <a:t> test</a:t>
            </a:r>
          </a:p>
          <a:p>
            <a:r>
              <a:rPr lang="nl-NL" dirty="0"/>
              <a:t>Hoe dicht zijn de atomen tot de echte </a:t>
            </a:r>
            <a:r>
              <a:rPr lang="nl-NL" dirty="0" err="1"/>
              <a:t>coordinaten</a:t>
            </a:r>
            <a:r>
              <a:rPr lang="nl-NL" dirty="0"/>
              <a:t>?</a:t>
            </a:r>
          </a:p>
          <a:p>
            <a:endParaRPr lang="nl-NL" dirty="0"/>
          </a:p>
          <a:p>
            <a:r>
              <a:rPr lang="nl-NL" dirty="0"/>
              <a:t>Voor een goede structuur: ~90%</a:t>
            </a:r>
          </a:p>
        </p:txBody>
      </p:sp>
    </p:spTree>
    <p:extLst>
      <p:ext uri="{BB962C8B-B14F-4D97-AF65-F5344CB8AC3E}">
        <p14:creationId xmlns:p14="http://schemas.microsoft.com/office/powerpoint/2010/main" val="1450530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4F29EF-2A08-CD4D-90B1-5DBF4BB3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Van experiment naar structuur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0FDB9D-89ED-F64F-AB86-C860F5A08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Opzoek naar eiwitstructuren: </a:t>
            </a:r>
            <a:r>
              <a:rPr lang="nl-NL" dirty="0" err="1"/>
              <a:t>Protein</a:t>
            </a:r>
            <a:r>
              <a:rPr lang="nl-NL" dirty="0"/>
              <a:t> Data Bank</a:t>
            </a:r>
          </a:p>
          <a:p>
            <a:r>
              <a:rPr lang="nl-NL" dirty="0"/>
              <a:t>Research </a:t>
            </a:r>
            <a:r>
              <a:rPr lang="nl-NL" dirty="0" err="1"/>
              <a:t>Collaboratory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Structural</a:t>
            </a:r>
            <a:r>
              <a:rPr lang="nl-NL" dirty="0"/>
              <a:t> </a:t>
            </a:r>
            <a:r>
              <a:rPr lang="nl-NL" dirty="0" err="1"/>
              <a:t>Bioinformatics</a:t>
            </a:r>
            <a:endParaRPr lang="nl-NL" dirty="0"/>
          </a:p>
          <a:p>
            <a:r>
              <a:rPr lang="nl-NL" dirty="0">
                <a:hlinkClick r:id="rId3"/>
              </a:rPr>
              <a:t>RCBS.org</a:t>
            </a:r>
            <a:endParaRPr lang="nl-NL" dirty="0"/>
          </a:p>
          <a:p>
            <a:r>
              <a:rPr lang="nl-NL" dirty="0" err="1">
                <a:hlinkClick r:id="rId4"/>
              </a:rPr>
              <a:t>https</a:t>
            </a:r>
            <a:r>
              <a:rPr lang="nl-NL" dirty="0">
                <a:hlinkClick r:id="rId4"/>
              </a:rPr>
              <a:t>://</a:t>
            </a:r>
            <a:r>
              <a:rPr lang="nl-NL" dirty="0" err="1">
                <a:hlinkClick r:id="rId4"/>
              </a:rPr>
              <a:t>www.youtube.com</a:t>
            </a:r>
            <a:r>
              <a:rPr lang="nl-NL" dirty="0">
                <a:hlinkClick r:id="rId4"/>
              </a:rPr>
              <a:t>/</a:t>
            </a:r>
            <a:r>
              <a:rPr lang="nl-NL" dirty="0" err="1">
                <a:hlinkClick r:id="rId4"/>
              </a:rPr>
              <a:t>watch?v</a:t>
            </a:r>
            <a:r>
              <a:rPr lang="nl-NL" dirty="0">
                <a:hlinkClick r:id="rId4"/>
              </a:rPr>
              <a:t>=bHyi7bIzlfo&amp;t=429s</a:t>
            </a:r>
            <a:endParaRPr lang="nl-NL" dirty="0"/>
          </a:p>
          <a:p>
            <a:endParaRPr lang="nl-NL" dirty="0"/>
          </a:p>
          <a:p>
            <a:r>
              <a:rPr lang="nl-NL" dirty="0"/>
              <a:t>X-</a:t>
            </a:r>
            <a:r>
              <a:rPr lang="nl-NL" dirty="0" err="1"/>
              <a:t>ray</a:t>
            </a:r>
            <a:endParaRPr lang="nl-NL" dirty="0"/>
          </a:p>
          <a:p>
            <a:r>
              <a:rPr lang="nl-NL" dirty="0"/>
              <a:t>NMR</a:t>
            </a:r>
          </a:p>
          <a:p>
            <a:r>
              <a:rPr lang="nl-NL" dirty="0"/>
              <a:t>Cryo-</a:t>
            </a:r>
            <a:r>
              <a:rPr lang="nl-NL" dirty="0" err="1"/>
              <a:t>Electron</a:t>
            </a:r>
            <a:r>
              <a:rPr lang="nl-NL" dirty="0"/>
              <a:t> </a:t>
            </a:r>
            <a:r>
              <a:rPr lang="nl-NL" dirty="0" err="1"/>
              <a:t>microscopy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373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3EC9DC-4520-B044-AB06-370B3157F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hlinkClick r:id="rId2"/>
              </a:rPr>
              <a:t>Alphafold</a:t>
            </a:r>
            <a:r>
              <a:rPr lang="nl-NL" dirty="0"/>
              <a:t>: samenwerking bedrijfsleven en wetenschap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7FF36D-13ED-914B-8AB1-B605A921A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film</a:t>
            </a:r>
            <a:endParaRPr lang="nl-NL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4DA8E27-8101-B345-9A64-3F4ECD20C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695" y="1719470"/>
            <a:ext cx="7262192" cy="408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209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093BC-CAD0-824E-97A2-170363BA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Homology</a:t>
            </a:r>
            <a:r>
              <a:rPr lang="nl-NL" dirty="0"/>
              <a:t> </a:t>
            </a:r>
            <a:r>
              <a:rPr lang="nl-NL" dirty="0" err="1"/>
              <a:t>modeling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49ED90-8412-FB4B-8E59-E0336AE0F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8194" name="Picture 2" descr="Homology modeling - PMF UNIL">
            <a:extLst>
              <a:ext uri="{FF2B5EF4-FFF2-40B4-BE49-F238E27FC236}">
                <a16:creationId xmlns:a16="http://schemas.microsoft.com/office/drawing/2014/main" id="{B4C78DDE-F85D-6547-B8A0-5A6465589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5126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652AE3D-F833-C34F-B18D-C51A9C54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4" y="2007705"/>
            <a:ext cx="6994737" cy="400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1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8F20BD-1CB1-0448-90D1-D05CDC38C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Homology</a:t>
            </a:r>
            <a:br>
              <a:rPr lang="nl-NL" dirty="0"/>
            </a:br>
            <a:r>
              <a:rPr lang="nl-NL" dirty="0" err="1"/>
              <a:t>modeling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1E91CF-9181-9248-A402-A6C1D1A3B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9220" name="Picture 4" descr="Homology modelling">
            <a:extLst>
              <a:ext uri="{FF2B5EF4-FFF2-40B4-BE49-F238E27FC236}">
                <a16:creationId xmlns:a16="http://schemas.microsoft.com/office/drawing/2014/main" id="{C4A8D872-4108-574F-BD69-5A1C4295F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202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502635-2FFF-C844-92BD-B3AA752A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hlinkClick r:id="rId2"/>
              </a:rPr>
              <a:t>Uniprot</a:t>
            </a:r>
            <a:r>
              <a:rPr lang="nl-NL" dirty="0"/>
              <a:t>: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B321BD2-D5A1-8C49-BFE4-6F75597AD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Voor alle humane genen zijn structuren bepaald met </a:t>
            </a:r>
            <a:r>
              <a:rPr lang="nl-NL" dirty="0" err="1"/>
              <a:t>alphafold</a:t>
            </a:r>
            <a:endParaRPr lang="nl-NL" dirty="0"/>
          </a:p>
          <a:p>
            <a:r>
              <a:rPr lang="nl-NL" dirty="0"/>
              <a:t>Nu bezig met andere organismen</a:t>
            </a:r>
          </a:p>
          <a:p>
            <a:r>
              <a:rPr lang="nl-NL" dirty="0"/>
              <a:t>Hoe goed zijn ze????</a:t>
            </a:r>
          </a:p>
        </p:txBody>
      </p:sp>
    </p:spTree>
    <p:extLst>
      <p:ext uri="{BB962C8B-B14F-4D97-AF65-F5344CB8AC3E}">
        <p14:creationId xmlns:p14="http://schemas.microsoft.com/office/powerpoint/2010/main" val="2137991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828178-7B3F-114D-9B69-97DFEBAE6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B6EFDA-2B1C-E24D-A1E9-686A4C7CB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95A0775-325A-DD44-9E47-4A1163A67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0"/>
            <a:ext cx="11976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845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A96B9D-1C91-224C-9B9E-43DBF257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definieer je een eiwit structuur?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7F205C7-2F69-CA45-B9FD-01C92CFF1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Locatie van atomen in 3D ruimte</a:t>
            </a:r>
          </a:p>
          <a:p>
            <a:r>
              <a:rPr lang="nl-NL" dirty="0"/>
              <a:t>Bindingen tussen atomen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BE90900-44D7-CE44-9B64-F18FC4260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087" y="1777684"/>
            <a:ext cx="4348480" cy="43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27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B5A61F-1AA6-E440-9AB9-B21354D4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X-</a:t>
            </a:r>
            <a:r>
              <a:rPr lang="nl-NL" dirty="0" err="1">
                <a:hlinkClick r:id="rId2"/>
              </a:rPr>
              <a:t>ray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244AFF-E8D2-AA4D-B2A9-559C04678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Eiwit moet kristal vormen, denk aan </a:t>
            </a:r>
            <a:r>
              <a:rPr lang="nl-NL" dirty="0" err="1"/>
              <a:t>NaCl</a:t>
            </a:r>
            <a:r>
              <a:rPr lang="nl-NL" dirty="0"/>
              <a:t>, met repeterende eenheden</a:t>
            </a:r>
          </a:p>
          <a:p>
            <a:r>
              <a:rPr lang="nl-NL" dirty="0"/>
              <a:t>Manipulatie van eiwitten</a:t>
            </a:r>
          </a:p>
          <a:p>
            <a:r>
              <a:rPr lang="nl-NL" dirty="0"/>
              <a:t>Niet in “oplossing”</a:t>
            </a:r>
          </a:p>
          <a:p>
            <a:endParaRPr lang="nl-NL" dirty="0"/>
          </a:p>
          <a:p>
            <a:r>
              <a:rPr lang="nl-NL" dirty="0"/>
              <a:t>Resultaat: exacte positie van elk atoom (behalve H) in de ruimte</a:t>
            </a:r>
          </a:p>
        </p:txBody>
      </p:sp>
    </p:spTree>
    <p:extLst>
      <p:ext uri="{BB962C8B-B14F-4D97-AF65-F5344CB8AC3E}">
        <p14:creationId xmlns:p14="http://schemas.microsoft.com/office/powerpoint/2010/main" val="3181945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745542-6D17-C04E-BDB6-B8D7531F8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263D891-FA2D-B241-AE0C-1DD9EB0B3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68" r="27429" b="8097"/>
          <a:stretch/>
        </p:blipFill>
        <p:spPr>
          <a:xfrm>
            <a:off x="1260763" y="333376"/>
            <a:ext cx="8409710" cy="6399830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7D1F1006-5C1E-0944-8AEF-A541AEFC57CB}"/>
              </a:ext>
            </a:extLst>
          </p:cNvPr>
          <p:cNvSpPr/>
          <p:nvPr/>
        </p:nvSpPr>
        <p:spPr>
          <a:xfrm>
            <a:off x="3574473" y="762000"/>
            <a:ext cx="16764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DD152EC9-23A3-0F48-9374-53E08E340004}"/>
              </a:ext>
            </a:extLst>
          </p:cNvPr>
          <p:cNvSpPr/>
          <p:nvPr/>
        </p:nvSpPr>
        <p:spPr>
          <a:xfrm>
            <a:off x="7994073" y="333376"/>
            <a:ext cx="1676400" cy="225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A1E47D4E-A673-1C4B-9E1E-63037A3E5B01}"/>
              </a:ext>
            </a:extLst>
          </p:cNvPr>
          <p:cNvSpPr/>
          <p:nvPr/>
        </p:nvSpPr>
        <p:spPr>
          <a:xfrm>
            <a:off x="1066799" y="3076576"/>
            <a:ext cx="8603673" cy="3656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4928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745542-6D17-C04E-BDB6-B8D7531F8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263D891-FA2D-B241-AE0C-1DD9EB0B3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68" r="27429" b="8097"/>
          <a:stretch/>
        </p:blipFill>
        <p:spPr>
          <a:xfrm>
            <a:off x="1260763" y="333376"/>
            <a:ext cx="8409710" cy="6399830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7D1F1006-5C1E-0944-8AEF-A541AEFC57CB}"/>
              </a:ext>
            </a:extLst>
          </p:cNvPr>
          <p:cNvSpPr/>
          <p:nvPr/>
        </p:nvSpPr>
        <p:spPr>
          <a:xfrm>
            <a:off x="3574473" y="762000"/>
            <a:ext cx="16764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DD152EC9-23A3-0F48-9374-53E08E340004}"/>
              </a:ext>
            </a:extLst>
          </p:cNvPr>
          <p:cNvSpPr/>
          <p:nvPr/>
        </p:nvSpPr>
        <p:spPr>
          <a:xfrm>
            <a:off x="7994073" y="333376"/>
            <a:ext cx="1676400" cy="225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3346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7CEAA-4380-BC44-9F1C-8925262D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NMR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6690A3-615B-0A4E-86F2-740F2EF3F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400" dirty="0"/>
              <a:t>Eiwitten in oplossing</a:t>
            </a:r>
          </a:p>
          <a:p>
            <a:r>
              <a:rPr lang="nl-NL" sz="2400" dirty="0"/>
              <a:t>Bepaalt de afstand tussen H-atomen in eiwit</a:t>
            </a:r>
          </a:p>
          <a:p>
            <a:r>
              <a:rPr lang="nl-NL" sz="2400" dirty="0"/>
              <a:t>Bepaalt hoeken tussen bepaalde bindingen</a:t>
            </a:r>
          </a:p>
          <a:p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746732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7CEAA-4380-BC44-9F1C-8925262D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NMR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6E95472-379F-7042-9634-F52AAF030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241" b="30556"/>
          <a:stretch/>
        </p:blipFill>
        <p:spPr>
          <a:xfrm>
            <a:off x="579967" y="1125539"/>
            <a:ext cx="1664469" cy="39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02823"/>
      </p:ext>
    </p:extLst>
  </p:cSld>
  <p:clrMapOvr>
    <a:masterClrMapping/>
  </p:clrMapOvr>
</p:sld>
</file>

<file path=ppt/theme/theme1.xml><?xml version="1.0" encoding="utf-8"?>
<a:theme xmlns:a="http://schemas.openxmlformats.org/drawingml/2006/main" name="Hanze MD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Hanze MD</Template>
  <TotalTime>2932</TotalTime>
  <Words>657</Words>
  <Application>Microsoft Macintosh PowerPoint</Application>
  <PresentationFormat>Breedbeeld</PresentationFormat>
  <Paragraphs>130</Paragraphs>
  <Slides>34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34</vt:i4>
      </vt:variant>
    </vt:vector>
  </HeadingPairs>
  <TitlesOfParts>
    <vt:vector size="37" baseType="lpstr">
      <vt:lpstr>Arial</vt:lpstr>
      <vt:lpstr>Calibri</vt:lpstr>
      <vt:lpstr>Hanze MD</vt:lpstr>
      <vt:lpstr>Biochemie 1 voor bioinformatici </vt:lpstr>
      <vt:lpstr>PowerPoint-presentatie</vt:lpstr>
      <vt:lpstr>Van experiment naar structuur</vt:lpstr>
      <vt:lpstr>Hoe definieer je een eiwit structuur?</vt:lpstr>
      <vt:lpstr>X-ray</vt:lpstr>
      <vt:lpstr>PowerPoint-presentatie</vt:lpstr>
      <vt:lpstr>PowerPoint-presentatie</vt:lpstr>
      <vt:lpstr>NMR </vt:lpstr>
      <vt:lpstr>NMR </vt:lpstr>
      <vt:lpstr>NMR </vt:lpstr>
      <vt:lpstr>NMR </vt:lpstr>
      <vt:lpstr>NMR </vt:lpstr>
      <vt:lpstr>NMR </vt:lpstr>
      <vt:lpstr>Ensemble NMR structuren</vt:lpstr>
      <vt:lpstr>Electron microscopy: Nature 2015</vt:lpstr>
      <vt:lpstr>PowerPoint-presentatie</vt:lpstr>
      <vt:lpstr>PowerPoint-presentatie</vt:lpstr>
      <vt:lpstr>PowerPoint-presentatie</vt:lpstr>
      <vt:lpstr>Electron microscopy</vt:lpstr>
      <vt:lpstr>Formaat PDB file</vt:lpstr>
      <vt:lpstr>Nieuwe PDB formaten</vt:lpstr>
      <vt:lpstr>Eiwitstructuur bepalen met alleen een computer?</vt:lpstr>
      <vt:lpstr>Molecular dynamics</vt:lpstr>
      <vt:lpstr>Molecular dynamics</vt:lpstr>
      <vt:lpstr>Molecular dynamics</vt:lpstr>
      <vt:lpstr>Homology modelling</vt:lpstr>
      <vt:lpstr>CASP</vt:lpstr>
      <vt:lpstr>CASP: hoe goed zijn de modellen?</vt:lpstr>
      <vt:lpstr>CASP: hoe goed zijn de modellen?</vt:lpstr>
      <vt:lpstr>Alphafold: samenwerking bedrijfsleven en wetenschap</vt:lpstr>
      <vt:lpstr>Homology modeling</vt:lpstr>
      <vt:lpstr>Homology modeling</vt:lpstr>
      <vt:lpstr>Uniprot: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Biochemie 1 voor bioinformatici </dc:title>
  <dc:creator>Nabuurs SM, Sanne</dc:creator>
  <cp:lastModifiedBy>Nabuurs SM, Sanne</cp:lastModifiedBy>
  <cp:revision>23</cp:revision>
  <dcterms:created xsi:type="dcterms:W3CDTF">2016-07-08T12:55:23Z</dcterms:created>
  <dcterms:modified xsi:type="dcterms:W3CDTF">2021-09-30T08:03:38Z</dcterms:modified>
</cp:coreProperties>
</file>